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32"/>
  </p:notesMasterIdLst>
  <p:handoutMasterIdLst>
    <p:handoutMasterId r:id="rId33"/>
  </p:handoutMasterIdLst>
  <p:sldIdLst>
    <p:sldId id="256" r:id="rId2"/>
    <p:sldId id="261" r:id="rId3"/>
    <p:sldId id="264" r:id="rId4"/>
    <p:sldId id="266" r:id="rId5"/>
    <p:sldId id="267" r:id="rId6"/>
    <p:sldId id="290" r:id="rId7"/>
    <p:sldId id="268" r:id="rId8"/>
    <p:sldId id="270" r:id="rId9"/>
    <p:sldId id="291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92" r:id="rId26"/>
    <p:sldId id="285" r:id="rId27"/>
    <p:sldId id="286" r:id="rId28"/>
    <p:sldId id="287" r:id="rId29"/>
    <p:sldId id="288" r:id="rId30"/>
    <p:sldId id="289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 snapToObjects="1" showGuides="1">
      <p:cViewPr varScale="1">
        <p:scale>
          <a:sx n="122" d="100"/>
          <a:sy n="122" d="100"/>
        </p:scale>
        <p:origin x="28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-470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FB039-A863-1948-B2EE-9026332A9C0B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17D4C-358E-6A40-ABD0-78E9598A4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90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A451F-26B7-424C-9998-253AE7240709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E0556-36F6-B243-8FCD-1683CAD58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53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61864"/>
            <a:ext cx="7772400" cy="93858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23132"/>
            <a:ext cx="6400800" cy="12526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9CBC2-EFEA-824D-9B02-0FE8BCB5A938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307AB-2532-4947-A647-9C2AD87A7D1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800" b="1" i="0" kern="1200">
          <a:solidFill>
            <a:schemeClr val="bg1">
              <a:lumMod val="50000"/>
            </a:schemeClr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hyperlink" Target="http://jenkins-ci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hyperlink" Target="http://www.youtube.com/watch?v=6UJ3I8KQTu4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github.com/CF9/Databases.RGDemo" TargetMode="External"/><Relationship Id="rId7" Type="http://schemas.openxmlformats.org/officeDocument/2006/relationships/image" Target="../media/image34.png"/><Relationship Id="rId2" Type="http://schemas.openxmlformats.org/officeDocument/2006/relationships/hyperlink" Target="mailto:ehwang@practicefusion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://practicefusion.com/careers/" TargetMode="Externa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d-gate.com/sitc13-feedback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acticefusion.com/career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761904"/>
            <a:ext cx="7772400" cy="1729441"/>
          </a:xfrm>
        </p:spPr>
        <p:txBody>
          <a:bodyPr>
            <a:normAutofit/>
          </a:bodyPr>
          <a:lstStyle/>
          <a:p>
            <a:r>
              <a:rPr lang="en-US" sz="4400" b="0" dirty="0">
                <a:latin typeface="Cachet Pro Medium" panose="020B0606030504020203" pitchFamily="34" charset="0"/>
                <a:cs typeface="Cachet Pro Bold"/>
              </a:rPr>
              <a:t>Database Build and </a:t>
            </a:r>
            <a:r>
              <a:rPr lang="en-US" sz="4400" b="0" dirty="0" smtClean="0">
                <a:latin typeface="Cachet Pro Medium" panose="020B0606030504020203" pitchFamily="34" charset="0"/>
                <a:cs typeface="Cachet Pro Bold"/>
              </a:rPr>
              <a:t>Release</a:t>
            </a:r>
            <a:r>
              <a:rPr lang="en-US" sz="4000" b="0" dirty="0">
                <a:latin typeface="Cachet Pro Medium" panose="020B0606030504020203" pitchFamily="34" charset="0"/>
                <a:cs typeface="Cachet Pro Bold"/>
              </a:rPr>
              <a:t/>
            </a:r>
            <a:br>
              <a:rPr lang="en-US" sz="4000" b="0" dirty="0">
                <a:latin typeface="Cachet Pro Medium" panose="020B0606030504020203" pitchFamily="34" charset="0"/>
                <a:cs typeface="Cachet Pro Bold"/>
              </a:rPr>
            </a:br>
            <a:r>
              <a:rPr lang="en-US" sz="2700" b="0" dirty="0" smtClean="0">
                <a:solidFill>
                  <a:schemeClr val="bg1">
                    <a:lumMod val="75000"/>
                  </a:schemeClr>
                </a:solidFill>
                <a:latin typeface="Cachet Pro Medium" panose="020B0606030504020203" pitchFamily="34" charset="0"/>
                <a:cs typeface="Cachet Pro Bold"/>
              </a:rPr>
              <a:t>will </a:t>
            </a:r>
            <a:r>
              <a:rPr lang="en-US" sz="2700" b="0" dirty="0">
                <a:solidFill>
                  <a:schemeClr val="bg1">
                    <a:lumMod val="75000"/>
                  </a:schemeClr>
                </a:solidFill>
                <a:latin typeface="Cachet Pro Medium" panose="020B0606030504020203" pitchFamily="34" charset="0"/>
                <a:cs typeface="Cachet Pro Bold"/>
              </a:rPr>
              <a:t>get started </a:t>
            </a:r>
            <a:r>
              <a:rPr lang="en-GB" sz="2700" b="0" dirty="0">
                <a:solidFill>
                  <a:schemeClr val="bg1">
                    <a:lumMod val="75000"/>
                  </a:schemeClr>
                </a:solidFill>
                <a:latin typeface="Cachet Pro Medium" panose="020B0606030504020203" pitchFamily="34" charset="0"/>
                <a:cs typeface="Cachet Pro Book"/>
              </a:rPr>
              <a:t>soon</a:t>
            </a:r>
            <a:endParaRPr lang="en-US" sz="2700" b="0" dirty="0">
              <a:solidFill>
                <a:schemeClr val="bg1">
                  <a:lumMod val="75000"/>
                </a:schemeClr>
              </a:solidFill>
              <a:latin typeface="Cachet Pro Medium" panose="020B0606030504020203" pitchFamily="34" charset="0"/>
              <a:cs typeface="Cachet Pro 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572" y="448630"/>
            <a:ext cx="1509186" cy="1215404"/>
          </a:xfrm>
          <a:prstGeom prst="rect">
            <a:avLst/>
          </a:prstGeom>
        </p:spPr>
      </p:pic>
      <p:sp>
        <p:nvSpPr>
          <p:cNvPr id="6" name="Subtitle 4"/>
          <p:cNvSpPr txBox="1">
            <a:spLocks/>
          </p:cNvSpPr>
          <p:nvPr/>
        </p:nvSpPr>
        <p:spPr>
          <a:xfrm>
            <a:off x="7611806" y="157880"/>
            <a:ext cx="1360129" cy="409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C00000"/>
                </a:solidFill>
                <a:latin typeface="Cachet Pro Book"/>
                <a:cs typeface="Cachet Pro Book"/>
              </a:rPr>
              <a:t>#sqlinthecity</a:t>
            </a:r>
            <a:endParaRPr lang="en-US" sz="1600" dirty="0">
              <a:solidFill>
                <a:srgbClr val="C00000"/>
              </a:solidFill>
              <a:latin typeface="Cachet Pro Book"/>
              <a:cs typeface="Cachet Pro Boo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" y="3815542"/>
            <a:ext cx="777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Ernest Hwang</a:t>
            </a:r>
          </a:p>
          <a:p>
            <a:pPr algn="ctr"/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Principal Software Engineer, Practice Fusion</a:t>
            </a:r>
          </a:p>
          <a:p>
            <a:pPr algn="ctr"/>
            <a:r>
              <a:rPr lang="en-US" sz="2400" i="1" dirty="0" smtClean="0">
                <a:solidFill>
                  <a:schemeClr val="bg1">
                    <a:lumMod val="65000"/>
                  </a:schemeClr>
                </a:solidFill>
              </a:rPr>
              <a:t>http://practicefusion.com/careers/</a:t>
            </a:r>
            <a:endParaRPr lang="en-US" sz="24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305" y="4505497"/>
            <a:ext cx="3333695" cy="2222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“How To” guide for automating your day-to-day maintenance tasks by…</a:t>
            </a:r>
          </a:p>
          <a:p>
            <a:r>
              <a:rPr lang="en-GB" b="1" dirty="0"/>
              <a:t>*Easily*</a:t>
            </a:r>
            <a:r>
              <a:rPr lang="en-GB" dirty="0"/>
              <a:t> Versioning your database using </a:t>
            </a:r>
            <a:r>
              <a:rPr lang="en-GB" b="1" dirty="0">
                <a:solidFill>
                  <a:srgbClr val="C00000"/>
                </a:solidFill>
              </a:rPr>
              <a:t>Red Gate SQL Source Control</a:t>
            </a:r>
          </a:p>
          <a:p>
            <a:r>
              <a:rPr lang="en-GB" dirty="0"/>
              <a:t>Using Continuous Integration (via Jenkins) to validate Database builds</a:t>
            </a:r>
          </a:p>
          <a:p>
            <a:r>
              <a:rPr lang="en-GB" dirty="0"/>
              <a:t>Using Jenkins to automate database deployments</a:t>
            </a:r>
          </a:p>
          <a:p>
            <a:r>
              <a:rPr lang="en-GB" dirty="0"/>
              <a:t>Using CI / </a:t>
            </a:r>
            <a:r>
              <a:rPr lang="en-GB" dirty="0" err="1"/>
              <a:t>tSQLt</a:t>
            </a:r>
            <a:r>
              <a:rPr lang="en-GB" dirty="0"/>
              <a:t>  / </a:t>
            </a:r>
            <a:r>
              <a:rPr lang="en-GB" b="1" dirty="0">
                <a:solidFill>
                  <a:srgbClr val="C00000"/>
                </a:solidFill>
              </a:rPr>
              <a:t>SQL Test</a:t>
            </a:r>
            <a:r>
              <a:rPr lang="en-GB" b="1" dirty="0"/>
              <a:t> </a:t>
            </a:r>
            <a:r>
              <a:rPr lang="en-GB" dirty="0"/>
              <a:t>to run unit 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784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hwang\Google Drive\Images\Red Gate Presentation Images\Octocat_1550x15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68" y="3761537"/>
            <a:ext cx="2959331" cy="295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3934"/>
            <a:ext cx="8229600" cy="4525963"/>
          </a:xfrm>
        </p:spPr>
        <p:txBody>
          <a:bodyPr/>
          <a:lstStyle/>
          <a:p>
            <a:r>
              <a:rPr lang="en-GB" dirty="0"/>
              <a:t>Experience with source control management systems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</a:rPr>
              <a:t>svn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, TFS, git, Hg)</a:t>
            </a:r>
          </a:p>
          <a:p>
            <a:r>
              <a:rPr lang="en-GB" dirty="0"/>
              <a:t>Familiarity with Continuous Integration Products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(Jenkins, Team City, Cruise Control)</a:t>
            </a:r>
          </a:p>
          <a:p>
            <a:r>
              <a:rPr lang="en-GB" dirty="0"/>
              <a:t>Awareness of build scripting languages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(ant,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</a:rPr>
              <a:t>MSBuild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62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software is used?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>
                <a:latin typeface="Arial"/>
                <a:cs typeface="Arial"/>
              </a:rPr>
              <a:t>      </a:t>
            </a:r>
            <a:r>
              <a:rPr lang="en-US" sz="2400" dirty="0">
                <a:latin typeface="Arial"/>
                <a:cs typeface="Arial"/>
              </a:rPr>
              <a:t>SQL Server 2008 / 2012</a:t>
            </a:r>
          </a:p>
          <a:p>
            <a:r>
              <a:rPr lang="en-US" sz="2400" dirty="0">
                <a:latin typeface="Arial"/>
                <a:cs typeface="Arial"/>
              </a:rPr>
              <a:t>      Red Gate SQL Source Control</a:t>
            </a:r>
          </a:p>
          <a:p>
            <a:r>
              <a:rPr lang="en-US" sz="2400" dirty="0">
                <a:latin typeface="Arial"/>
                <a:cs typeface="Arial"/>
              </a:rPr>
              <a:t>      Red Gate SQL Compare</a:t>
            </a:r>
          </a:p>
          <a:p>
            <a:r>
              <a:rPr lang="en-US" sz="2400" dirty="0">
                <a:latin typeface="Arial"/>
                <a:cs typeface="Arial"/>
              </a:rPr>
              <a:t>      Red Gate SQL Data Compare</a:t>
            </a:r>
          </a:p>
          <a:p>
            <a:r>
              <a:rPr lang="en-US" sz="2400" dirty="0">
                <a:latin typeface="Arial"/>
                <a:cs typeface="Arial"/>
              </a:rPr>
              <a:t>      Jenkins Continuous Integration Server</a:t>
            </a:r>
            <a:br>
              <a:rPr lang="en-US" sz="2400" dirty="0">
                <a:latin typeface="Arial"/>
                <a:cs typeface="Arial"/>
              </a:rPr>
            </a:br>
            <a:r>
              <a:rPr lang="en-US" sz="2400" dirty="0">
                <a:latin typeface="Arial"/>
                <a:cs typeface="Arial"/>
              </a:rPr>
              <a:t>      </a:t>
            </a:r>
            <a:r>
              <a:rPr lang="en-US" sz="2400" dirty="0">
                <a:latin typeface="Arial"/>
                <a:cs typeface="Arial"/>
                <a:hlinkClick r:id="rId2"/>
              </a:rPr>
              <a:t>http://jenkins-ci.org/</a:t>
            </a:r>
            <a:endParaRPr lang="en-US" sz="2400" dirty="0">
              <a:latin typeface="Arial"/>
              <a:cs typeface="Arial"/>
            </a:endParaRPr>
          </a:p>
          <a:p>
            <a:pPr lvl="1"/>
            <a:r>
              <a:rPr lang="en-US" sz="2400" dirty="0">
                <a:latin typeface="Arial"/>
                <a:cs typeface="Arial"/>
              </a:rPr>
              <a:t>Promoted Build Plugin</a:t>
            </a:r>
          </a:p>
          <a:p>
            <a:pPr lvl="1"/>
            <a:r>
              <a:rPr lang="en-US" sz="2400" dirty="0">
                <a:latin typeface="Arial"/>
                <a:cs typeface="Arial"/>
              </a:rPr>
              <a:t>Copy Artifacts Plugin</a:t>
            </a:r>
          </a:p>
          <a:p>
            <a:pPr lvl="1"/>
            <a:r>
              <a:rPr lang="en-US" sz="2400" dirty="0">
                <a:latin typeface="Arial"/>
                <a:cs typeface="Arial"/>
              </a:rPr>
              <a:t>Version Plugin</a:t>
            </a:r>
          </a:p>
          <a:p>
            <a:pPr lvl="1"/>
            <a:r>
              <a:rPr lang="en-US" sz="2400" dirty="0" err="1">
                <a:latin typeface="Arial"/>
                <a:cs typeface="Arial"/>
              </a:rPr>
              <a:t>Git</a:t>
            </a:r>
            <a:r>
              <a:rPr lang="en-US" sz="2400" dirty="0">
                <a:latin typeface="Arial"/>
                <a:cs typeface="Arial"/>
              </a:rPr>
              <a:t> Plugin</a:t>
            </a:r>
          </a:p>
          <a:p>
            <a:r>
              <a:rPr lang="en-US" sz="2400" dirty="0">
                <a:latin typeface="Arial"/>
                <a:cs typeface="Arial"/>
              </a:rPr>
              <a:t>      </a:t>
            </a:r>
            <a:r>
              <a:rPr lang="en-US" sz="2400" dirty="0" err="1">
                <a:latin typeface="Arial"/>
                <a:cs typeface="Arial"/>
              </a:rPr>
              <a:t>MSBuild</a:t>
            </a:r>
            <a:endParaRPr lang="en-US" sz="2400" dirty="0">
              <a:latin typeface="Arial"/>
              <a:cs typeface="Arial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81" y="1566947"/>
            <a:ext cx="458403" cy="4584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5" y="1999472"/>
            <a:ext cx="400253" cy="4002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4" y="2381244"/>
            <a:ext cx="467631" cy="4676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15" y="2818440"/>
            <a:ext cx="365760" cy="365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69" y="3249596"/>
            <a:ext cx="368624" cy="510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81" y="5591523"/>
            <a:ext cx="430772" cy="30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0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SQL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Source Control </a:t>
            </a:r>
            <a:r>
              <a:rPr lang="en-US" dirty="0" smtClean="0">
                <a:latin typeface="Arial"/>
                <a:cs typeface="Arial"/>
              </a:rPr>
              <a:t>plug </a:t>
            </a:r>
            <a:r>
              <a:rPr lang="en-US" dirty="0">
                <a:latin typeface="Arial"/>
                <a:cs typeface="Arial"/>
              </a:rPr>
              <a:t>in for SQL Server Management Studio</a:t>
            </a:r>
          </a:p>
          <a:p>
            <a:r>
              <a:rPr lang="en-US" dirty="0">
                <a:latin typeface="Arial"/>
                <a:cs typeface="Arial"/>
              </a:rPr>
              <a:t>Creates a “snapshot” of the database schema defined by CREATE scripts</a:t>
            </a:r>
          </a:p>
          <a:p>
            <a:r>
              <a:rPr lang="en-US" dirty="0">
                <a:latin typeface="Arial"/>
                <a:cs typeface="Arial"/>
              </a:rPr>
              <a:t>Snapshot is consumable by </a:t>
            </a:r>
            <a:r>
              <a:rPr lang="en-US" b="1" dirty="0">
                <a:solidFill>
                  <a:srgbClr val="C00000"/>
                </a:solidFill>
                <a:latin typeface="Arial"/>
                <a:cs typeface="Arial"/>
              </a:rPr>
              <a:t>SQL Compare</a:t>
            </a:r>
            <a:r>
              <a:rPr lang="en-US" dirty="0">
                <a:latin typeface="Arial"/>
                <a:cs typeface="Arial"/>
              </a:rPr>
              <a:t> and may be used to compare against the schema of an actual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33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SQL Source Control?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SQL Source Control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is to </a:t>
            </a:r>
            <a:r>
              <a:rPr lang="en-US" dirty="0">
                <a:latin typeface="Arial"/>
                <a:cs typeface="Arial"/>
              </a:rPr>
              <a:t>SSMS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as</a:t>
            </a:r>
            <a:br>
              <a:rPr lang="en-US" dirty="0">
                <a:latin typeface="Arial"/>
                <a:cs typeface="Arial"/>
              </a:rPr>
            </a:br>
            <a:r>
              <a:rPr lang="en-US" dirty="0" err="1">
                <a:latin typeface="Arial"/>
                <a:cs typeface="Arial"/>
              </a:rPr>
              <a:t>TortoiseSVN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is to</a:t>
            </a:r>
            <a:r>
              <a:rPr lang="en-US" i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Windows Explorer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335" y="3320999"/>
            <a:ext cx="533400" cy="53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43" y="3206699"/>
            <a:ext cx="762000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854" y="4600170"/>
            <a:ext cx="1192975" cy="8676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688" y="4495632"/>
            <a:ext cx="1076695" cy="1076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186" y="3048000"/>
            <a:ext cx="1079398" cy="10793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186" y="4388390"/>
            <a:ext cx="1079398" cy="10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32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Environment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549" y="4008989"/>
            <a:ext cx="581198" cy="5811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275" y="4044046"/>
            <a:ext cx="581198" cy="5811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43" y="3911869"/>
            <a:ext cx="611043" cy="845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14517" y="1422363"/>
            <a:ext cx="936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GitHub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034506" y="4706370"/>
            <a:ext cx="1923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Local Copy of</a:t>
            </a:r>
            <a:br>
              <a:rPr lang="en-US" dirty="0" smtClean="0"/>
            </a:br>
            <a:r>
              <a:rPr lang="en-US" dirty="0" err="1" smtClean="0"/>
              <a:t>RGDemo</a:t>
            </a:r>
            <a:r>
              <a:rPr lang="en-US" dirty="0" smtClean="0"/>
              <a:t> database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68262" y="4827636"/>
            <a:ext cx="1688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Dev, QA, &amp; Prod</a:t>
            </a:r>
            <a:br>
              <a:rPr lang="en-US" dirty="0" smtClean="0"/>
            </a:br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0854" y="3429047"/>
            <a:ext cx="2650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Developer Workstation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464826" y="3100948"/>
            <a:ext cx="29865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Build and Database Server</a:t>
            </a:r>
            <a:br>
              <a:rPr lang="en-US" sz="2000" b="1" dirty="0" smtClean="0"/>
            </a:br>
            <a:r>
              <a:rPr lang="en-US" sz="2000" b="1" dirty="0" smtClean="0"/>
              <a:t>(Windows Azure VM)</a:t>
            </a:r>
            <a:endParaRPr lang="en-US" sz="2000" b="1" dirty="0"/>
          </a:p>
        </p:txBody>
      </p:sp>
      <p:pic>
        <p:nvPicPr>
          <p:cNvPr id="13" name="Picture 2" descr="C:\Users\ehwang\Google Drive\Images\Red Gate Presentation Images\Octocat_1550x15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377" y="1687772"/>
            <a:ext cx="1400754" cy="140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742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Commiting</a:t>
            </a:r>
            <a:r>
              <a:rPr lang="en-US" dirty="0" smtClean="0"/>
              <a:t> Changes to Source Control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1"/>
            <a:ext cx="8229600" cy="3450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sz="2400" dirty="0" smtClean="0">
              <a:latin typeface="Arial"/>
              <a:cs typeface="Arial"/>
            </a:endParaRPr>
          </a:p>
          <a:p>
            <a:pPr marL="0" indent="0" algn="ctr">
              <a:buFont typeface="Arial"/>
              <a:buNone/>
            </a:pPr>
            <a:r>
              <a:rPr lang="en-US" sz="2400" i="1" dirty="0" smtClean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Demo</a:t>
            </a:r>
            <a:endParaRPr lang="en-US" sz="2400" i="1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40" y="2966556"/>
            <a:ext cx="1162396" cy="1162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93" y="3008055"/>
            <a:ext cx="1079398" cy="1079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384" y="3166754"/>
            <a:ext cx="762000" cy="76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375" y="3008055"/>
            <a:ext cx="1079398" cy="10793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8275" y="4350257"/>
            <a:ext cx="1816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Local Database</a:t>
            </a:r>
          </a:p>
          <a:p>
            <a:pPr algn="ctr"/>
            <a:r>
              <a:rPr lang="en-US" dirty="0" smtClean="0"/>
              <a:t>Changes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26921" y="4211758"/>
            <a:ext cx="1816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Commit Changes via SQL Source Control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6212" y="4211758"/>
            <a:ext cx="23003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Changes committed to SCM repository</a:t>
            </a:r>
            <a:endParaRPr lang="en-US" dirty="0"/>
          </a:p>
        </p:txBody>
      </p:sp>
      <p:pic>
        <p:nvPicPr>
          <p:cNvPr id="14" name="Picture 2" descr="C:\Users\ehwang\Google Drive\Images\Red Gate Presentation Images\Octocat_1550x155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666" y="2847377"/>
            <a:ext cx="1400754" cy="140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784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Continuous Integration fit in?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>
                <a:latin typeface="Arial"/>
                <a:cs typeface="Arial"/>
              </a:rPr>
              <a:t>The CI server polls the repository for changes</a:t>
            </a:r>
          </a:p>
          <a:p>
            <a:r>
              <a:rPr lang="en-US" sz="2200" dirty="0">
                <a:latin typeface="Arial"/>
                <a:cs typeface="Arial"/>
              </a:rPr>
              <a:t>When changes are checked in, the CI job kicks off</a:t>
            </a:r>
          </a:p>
          <a:p>
            <a:pPr lvl="1"/>
            <a:r>
              <a:rPr lang="en-US" sz="2200" dirty="0">
                <a:latin typeface="Arial"/>
                <a:cs typeface="Arial"/>
              </a:rPr>
              <a:t>Verifies that the database can be built</a:t>
            </a:r>
          </a:p>
          <a:p>
            <a:pPr lvl="2"/>
            <a:r>
              <a:rPr lang="en-US" sz="2200" dirty="0">
                <a:latin typeface="Arial"/>
                <a:cs typeface="Arial"/>
              </a:rPr>
              <a:t>Builds a brand new database from scratch using </a:t>
            </a:r>
            <a:r>
              <a:rPr lang="en-US" sz="2200" b="1" dirty="0">
                <a:solidFill>
                  <a:srgbClr val="C00000"/>
                </a:solidFill>
                <a:latin typeface="Arial"/>
                <a:cs typeface="Arial"/>
              </a:rPr>
              <a:t>SQL Compare</a:t>
            </a:r>
            <a:r>
              <a:rPr lang="en-US" sz="2200" dirty="0">
                <a:latin typeface="Arial"/>
                <a:cs typeface="Arial"/>
              </a:rPr>
              <a:t> and </a:t>
            </a:r>
            <a:r>
              <a:rPr lang="en-US" sz="2200" b="1" dirty="0">
                <a:solidFill>
                  <a:srgbClr val="C00000"/>
                </a:solidFill>
                <a:latin typeface="Arial"/>
                <a:cs typeface="Arial"/>
              </a:rPr>
              <a:t>SQL Data Compare</a:t>
            </a:r>
          </a:p>
          <a:p>
            <a:pPr lvl="1"/>
            <a:r>
              <a:rPr lang="en-US" sz="2200" dirty="0">
                <a:latin typeface="Arial"/>
                <a:cs typeface="Arial"/>
              </a:rPr>
              <a:t>Runs unit tests</a:t>
            </a:r>
          </a:p>
          <a:p>
            <a:pPr lvl="2"/>
            <a:r>
              <a:rPr lang="en-US" sz="2200" dirty="0">
                <a:latin typeface="Arial"/>
                <a:cs typeface="Arial"/>
              </a:rPr>
              <a:t>Build should fail if unit tests do not succeed</a:t>
            </a:r>
          </a:p>
          <a:p>
            <a:pPr lvl="1"/>
            <a:r>
              <a:rPr lang="en-US" sz="2200" dirty="0">
                <a:latin typeface="Arial"/>
                <a:cs typeface="Arial"/>
              </a:rPr>
              <a:t>Archives the artifacts (for deployments)</a:t>
            </a:r>
          </a:p>
          <a:p>
            <a:pPr lvl="2"/>
            <a:r>
              <a:rPr lang="en-US" sz="2200" dirty="0">
                <a:latin typeface="Arial"/>
                <a:cs typeface="Arial"/>
              </a:rPr>
              <a:t>Artifacts can include build/test reports</a:t>
            </a:r>
          </a:p>
          <a:p>
            <a:pPr lvl="1"/>
            <a:r>
              <a:rPr lang="en-US" sz="2200" dirty="0">
                <a:latin typeface="Arial"/>
                <a:cs typeface="Arial"/>
              </a:rPr>
              <a:t>Emails engineers if there are problems</a:t>
            </a:r>
          </a:p>
          <a:p>
            <a:pPr lvl="1"/>
            <a:endParaRPr lang="en-US" sz="2200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007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9484"/>
            <a:ext cx="8233725" cy="46314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 smtClean="0"/>
              <a:t>I’M THE ONE WHO </a:t>
            </a:r>
            <a:r>
              <a:rPr lang="en-US" sz="4000" dirty="0" smtClean="0"/>
              <a:t>DROPS TABLES!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(demo)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118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Deploying Changes to Different 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/>
                <a:cs typeface="Arial"/>
              </a:rPr>
              <a:t>The </a:t>
            </a:r>
            <a:r>
              <a:rPr lang="en-US" i="1" dirty="0">
                <a:latin typeface="Arial"/>
                <a:cs typeface="Arial"/>
              </a:rPr>
              <a:t>Promoted Builds </a:t>
            </a:r>
            <a:r>
              <a:rPr lang="en-US" dirty="0">
                <a:latin typeface="Arial"/>
                <a:cs typeface="Arial"/>
              </a:rPr>
              <a:t>plug in can be used to deploy changes to Integration/QA/Staging/Production environments</a:t>
            </a:r>
          </a:p>
          <a:p>
            <a:r>
              <a:rPr lang="en-US" b="1" dirty="0">
                <a:solidFill>
                  <a:srgbClr val="C00000"/>
                </a:solidFill>
                <a:latin typeface="Arial"/>
                <a:cs typeface="Arial"/>
              </a:rPr>
              <a:t>SQL Compare </a:t>
            </a:r>
            <a:r>
              <a:rPr lang="en-US" dirty="0">
                <a:latin typeface="Arial"/>
                <a:cs typeface="Arial"/>
              </a:rPr>
              <a:t>and </a:t>
            </a:r>
            <a:r>
              <a:rPr lang="en-US" b="1" dirty="0">
                <a:solidFill>
                  <a:srgbClr val="C00000"/>
                </a:solidFill>
                <a:latin typeface="Arial"/>
                <a:cs typeface="Arial"/>
              </a:rPr>
              <a:t>SQL Data Compare </a:t>
            </a:r>
            <a:r>
              <a:rPr lang="en-US" dirty="0">
                <a:latin typeface="Arial"/>
                <a:cs typeface="Arial"/>
              </a:rPr>
              <a:t>are used to deploy changes between the sourced controlled database and your development environments</a:t>
            </a:r>
          </a:p>
          <a:p>
            <a:r>
              <a:rPr lang="en-US" dirty="0">
                <a:latin typeface="Arial"/>
                <a:cs typeface="Arial"/>
              </a:rPr>
              <a:t>Deploying to Production and/or Staging can be configured to just create the scripts as opposed to forcing the synchronization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95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 smtClean="0">
                <a:latin typeface="Cachet Pro Medium" panose="020B0606030504020203" pitchFamily="34" charset="0"/>
                <a:cs typeface="Cachet Pro Bold"/>
              </a:rPr>
              <a:t>While you’re waiting, check out </a:t>
            </a:r>
            <a:r>
              <a:rPr lang="en-US" sz="2800" b="0" dirty="0" smtClean="0">
                <a:latin typeface="Cachet Pro Medium" panose="020B0606030504020203" pitchFamily="34" charset="0"/>
                <a:cs typeface="Cachet Pro Bold"/>
                <a:hlinkClick r:id="rId5"/>
              </a:rPr>
              <a:t>SQL Prompt</a:t>
            </a:r>
            <a:endParaRPr lang="en-GB" sz="2800" b="0" dirty="0">
              <a:latin typeface="Cachet Pro Bold"/>
              <a:cs typeface="Cachet Pro Bold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7611806" y="157880"/>
            <a:ext cx="1360129" cy="409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C00000"/>
                </a:solidFill>
                <a:latin typeface="Cachet Pro Book"/>
                <a:cs typeface="Cachet Pro Book"/>
              </a:rPr>
              <a:t>#sqlinthecity</a:t>
            </a:r>
            <a:endParaRPr lang="en-US" sz="1600" dirty="0">
              <a:solidFill>
                <a:srgbClr val="C00000"/>
              </a:solidFill>
              <a:latin typeface="Cachet Pro Book"/>
              <a:cs typeface="Cachet Pro Book"/>
            </a:endParaRPr>
          </a:p>
        </p:txBody>
      </p:sp>
      <p:pic>
        <p:nvPicPr>
          <p:cNvPr id="4" name="promp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199" y="1128523"/>
            <a:ext cx="8162829" cy="459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00"/>
    </mc:Choice>
    <mc:Fallback xmlns="">
      <p:transition spd="slow" advTm="3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4"/>
        <p14:stopEvt time="33686" objId="4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to </a:t>
            </a:r>
            <a:r>
              <a:rPr lang="en-US" dirty="0" err="1"/>
              <a:t>Dev</a:t>
            </a:r>
            <a:r>
              <a:rPr lang="en-US" dirty="0"/>
              <a:t> / QA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508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>
              <a:latin typeface="Arial"/>
              <a:cs typeface="Arial"/>
            </a:endParaRPr>
          </a:p>
          <a:p>
            <a:pPr marL="0" indent="0" algn="ctr">
              <a:buNone/>
            </a:pPr>
            <a:r>
              <a:rPr lang="en-US" sz="2400" i="1" dirty="0" smtClean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Demo</a:t>
            </a:r>
            <a:endParaRPr lang="en-US" sz="2400" i="1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03" y="3048000"/>
            <a:ext cx="762000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3143250"/>
            <a:ext cx="5715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671" y="3022647"/>
            <a:ext cx="812699" cy="812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516" y="3022650"/>
            <a:ext cx="812699" cy="8126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706" y="2847802"/>
            <a:ext cx="1162396" cy="11623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32794" y="4346369"/>
            <a:ext cx="1982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SQL Source Control</a:t>
            </a:r>
          </a:p>
          <a:p>
            <a:pPr algn="ctr"/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46384" y="4486778"/>
            <a:ext cx="1451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SQL Compare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92592" y="4486778"/>
            <a:ext cx="2708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Development Environment</a:t>
            </a:r>
          </a:p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686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Database “Version”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Make sure the Jenkins Versioning plugin is installed</a:t>
            </a:r>
          </a:p>
          <a:p>
            <a:r>
              <a:rPr lang="en-US" dirty="0">
                <a:latin typeface="Arial"/>
                <a:cs typeface="Arial"/>
              </a:rPr>
              <a:t>Create a User Defined Function called </a:t>
            </a:r>
            <a:r>
              <a:rPr lang="en-US" dirty="0" err="1">
                <a:latin typeface="Arial"/>
                <a:cs typeface="Arial"/>
              </a:rPr>
              <a:t>dbo.DATABASE_VERSION</a:t>
            </a:r>
            <a:r>
              <a:rPr lang="en-US" dirty="0">
                <a:latin typeface="Arial"/>
                <a:cs typeface="Arial"/>
              </a:rPr>
              <a:t>()</a:t>
            </a:r>
          </a:p>
          <a:p>
            <a:r>
              <a:rPr lang="en-US" dirty="0">
                <a:latin typeface="Arial"/>
                <a:cs typeface="Arial"/>
              </a:rPr>
              <a:t>Create a build step that updates the UDF with the version number</a:t>
            </a:r>
          </a:p>
          <a:p>
            <a:r>
              <a:rPr lang="en-US" dirty="0">
                <a:latin typeface="Arial"/>
                <a:cs typeface="Arial"/>
              </a:rPr>
              <a:t>The updated UDF will be archived and used with deployments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980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 your Database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508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>
              <a:latin typeface="Arial"/>
              <a:cs typeface="Arial"/>
            </a:endParaRPr>
          </a:p>
          <a:p>
            <a:pPr marL="0" indent="0" algn="ctr">
              <a:buNone/>
            </a:pPr>
            <a:r>
              <a:rPr lang="en-US" sz="2400" dirty="0" smtClean="0">
                <a:latin typeface="Arial"/>
                <a:cs typeface="Arial"/>
              </a:rPr>
              <a:t>Demo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90" y="3038625"/>
            <a:ext cx="762000" cy="762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127" y="4147466"/>
            <a:ext cx="1816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Commit Changes via SQL Source Control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77" y="2879926"/>
            <a:ext cx="1079398" cy="10793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10" y="2627055"/>
            <a:ext cx="1145511" cy="15851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8233" y="4304564"/>
            <a:ext cx="21130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CI Server Detects Changes</a:t>
            </a:r>
          </a:p>
          <a:p>
            <a:pPr algn="ctr"/>
            <a:r>
              <a:rPr lang="en-US" dirty="0" smtClean="0"/>
              <a:t>Kicks off Build Process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31" y="2879926"/>
            <a:ext cx="1079398" cy="107939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361578" y="4211758"/>
            <a:ext cx="28434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Build Task updates</a:t>
            </a:r>
          </a:p>
          <a:p>
            <a:pPr algn="ctr"/>
            <a:r>
              <a:rPr lang="en-US" dirty="0" err="1" smtClean="0"/>
              <a:t>dbo.DATABASE_VERSION</a:t>
            </a:r>
            <a:r>
              <a:rPr lang="en-US" dirty="0" smtClean="0"/>
              <a:t>() Function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137" y="3055492"/>
            <a:ext cx="780290" cy="7802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615" y="2879926"/>
            <a:ext cx="1079398" cy="10793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167" y="2887490"/>
            <a:ext cx="1146064" cy="114606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356141" y="4286727"/>
            <a:ext cx="1787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Updated UDF Archived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042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Testing with </a:t>
            </a:r>
            <a:r>
              <a:rPr lang="en-US" dirty="0" err="1"/>
              <a:t>tSQLt</a:t>
            </a:r>
            <a:r>
              <a:rPr lang="en-US" dirty="0"/>
              <a:t>  and SQL Test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50802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latin typeface="Arial"/>
                <a:cs typeface="Arial"/>
              </a:rPr>
              <a:t>tSQLt</a:t>
            </a:r>
            <a:r>
              <a:rPr lang="en-US" sz="2400" dirty="0" smtClean="0">
                <a:latin typeface="Arial"/>
                <a:cs typeface="Arial"/>
              </a:rPr>
              <a:t> is an open source set of stored procedures and functions to facilitate Unit Testing in SQL databases</a:t>
            </a:r>
          </a:p>
          <a:p>
            <a:r>
              <a:rPr lang="en-US" sz="2400" b="1" dirty="0" smtClean="0">
                <a:solidFill>
                  <a:srgbClr val="C00000"/>
                </a:solidFill>
                <a:latin typeface="Arial"/>
                <a:cs typeface="Arial"/>
              </a:rPr>
              <a:t>SQL Test </a:t>
            </a:r>
            <a:r>
              <a:rPr lang="en-US" sz="2400" dirty="0" smtClean="0">
                <a:latin typeface="Arial"/>
                <a:cs typeface="Arial"/>
              </a:rPr>
              <a:t>is a wrapper around this framework that integrates with SSMS</a:t>
            </a:r>
          </a:p>
          <a:p>
            <a:r>
              <a:rPr lang="en-US" sz="2400" dirty="0" smtClean="0">
                <a:latin typeface="Arial"/>
                <a:cs typeface="Arial"/>
              </a:rPr>
              <a:t>Your build server can enforce that your unit tests pass and generate reports</a:t>
            </a:r>
          </a:p>
          <a:p>
            <a:endParaRPr lang="en-US" sz="2400" dirty="0">
              <a:latin typeface="Arial"/>
              <a:cs typeface="Arial"/>
            </a:endParaRPr>
          </a:p>
          <a:p>
            <a:endParaRPr lang="en-US" sz="2400" dirty="0" smtClean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85" y="3908324"/>
            <a:ext cx="3960434" cy="237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82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 with </a:t>
            </a:r>
            <a:r>
              <a:rPr lang="en-US" dirty="0" err="1" smtClean="0"/>
              <a:t>tSQLt</a:t>
            </a:r>
            <a:r>
              <a:rPr lang="en-US" dirty="0" smtClean="0"/>
              <a:t> / SQL Test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508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>
              <a:latin typeface="Arial"/>
              <a:cs typeface="Arial"/>
            </a:endParaRPr>
          </a:p>
          <a:p>
            <a:pPr marL="0" indent="0" algn="ctr">
              <a:buNone/>
            </a:pPr>
            <a:r>
              <a:rPr lang="en-US" sz="2400" i="1" dirty="0" smtClean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Demo</a:t>
            </a:r>
            <a:endParaRPr lang="en-US" sz="2400" i="1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90" y="3038625"/>
            <a:ext cx="762000" cy="762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127" y="4147466"/>
            <a:ext cx="1816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Commit Changes via SQL Source Control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77" y="2879926"/>
            <a:ext cx="1079398" cy="10793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10" y="2627055"/>
            <a:ext cx="1145511" cy="15851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8233" y="4304564"/>
            <a:ext cx="21130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CI Server Detects Changes</a:t>
            </a:r>
          </a:p>
          <a:p>
            <a:pPr algn="ctr"/>
            <a:r>
              <a:rPr lang="en-US" dirty="0" smtClean="0"/>
              <a:t>Kicks off Build Process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31" y="2879926"/>
            <a:ext cx="1079398" cy="107939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361578" y="4211758"/>
            <a:ext cx="2843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Build Task executes</a:t>
            </a:r>
          </a:p>
          <a:p>
            <a:pPr algn="ctr"/>
            <a:r>
              <a:rPr lang="en-US" dirty="0" smtClean="0"/>
              <a:t>Unit Test procedures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137" y="3055492"/>
            <a:ext cx="780290" cy="7802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615" y="2879926"/>
            <a:ext cx="1079398" cy="107939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356141" y="4286727"/>
            <a:ext cx="1787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Tests can pass or fail the build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487" y="3038625"/>
            <a:ext cx="797166" cy="79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20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Migrations</a:t>
            </a:r>
            <a:endParaRPr lang="en-US" dirty="0"/>
          </a:p>
        </p:txBody>
      </p:sp>
      <p:pic>
        <p:nvPicPr>
          <p:cNvPr id="2050" name="Picture 2" descr="http://www.red-gate.com/support/SQL_Source_Control/help/3.1/soc-review-migration-scrip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786670"/>
            <a:ext cx="5715000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513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i1.ytimg.com/vi/cgCt6bSu89w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012" y="3890356"/>
            <a:ext cx="3707054" cy="278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smtClean="0"/>
              <a:t>Springer’s Final Thought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Saves developers time (yay!)</a:t>
            </a:r>
          </a:p>
          <a:p>
            <a:pPr lvl="1"/>
            <a:r>
              <a:rPr lang="en-GB" dirty="0"/>
              <a:t>No more maintaining update scripts</a:t>
            </a:r>
          </a:p>
          <a:p>
            <a:pPr lvl="1"/>
            <a:r>
              <a:rPr lang="en-GB" dirty="0"/>
              <a:t>Don’t need to deploy scripts when QA needs changes</a:t>
            </a:r>
          </a:p>
          <a:p>
            <a:r>
              <a:rPr lang="en-GB" dirty="0"/>
              <a:t>Identifies holes in your deployment process</a:t>
            </a:r>
          </a:p>
          <a:p>
            <a:pPr lvl="1"/>
            <a:r>
              <a:rPr lang="en-GB" dirty="0"/>
              <a:t>Are </a:t>
            </a:r>
            <a:r>
              <a:rPr lang="en-GB" dirty="0" smtClean="0"/>
              <a:t>developers or DBAs </a:t>
            </a:r>
            <a:r>
              <a:rPr lang="en-GB" dirty="0"/>
              <a:t>making changes directly to production?</a:t>
            </a:r>
          </a:p>
          <a:p>
            <a:pPr lvl="1"/>
            <a:r>
              <a:rPr lang="en-GB" dirty="0"/>
              <a:t>Are indexes/constraints missing from your </a:t>
            </a:r>
            <a:r>
              <a:rPr lang="en-GB" dirty="0" err="1"/>
              <a:t>Dev</a:t>
            </a:r>
            <a:r>
              <a:rPr lang="en-GB" dirty="0"/>
              <a:t>/QA/Prod environments?</a:t>
            </a:r>
          </a:p>
          <a:p>
            <a:r>
              <a:rPr lang="en-GB" b="1" dirty="0"/>
              <a:t>Creates a definitive database build that can be easily deployed and redeployed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683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Environments must be pristine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Process must be changed and understood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Production change scripts should be scrutinized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(especially for the first few releases)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Migration Scripts can be used to massage data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DB Replication requires more work for promotions</a:t>
            </a:r>
          </a:p>
          <a:p>
            <a:pPr>
              <a:buFont typeface="Arial" charset="0"/>
              <a:buChar char="•"/>
            </a:pPr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061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 1: Other CI Servers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50802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400" dirty="0" smtClean="0">
                <a:latin typeface="Arial"/>
                <a:cs typeface="Arial"/>
              </a:rPr>
              <a:t>       Jenkins (open source)</a:t>
            </a:r>
          </a:p>
          <a:p>
            <a:pPr>
              <a:buFont typeface="Arial" charset="0"/>
              <a:buChar char="•"/>
            </a:pPr>
            <a:r>
              <a:rPr lang="en-US" sz="2400" dirty="0" smtClean="0">
                <a:latin typeface="Arial"/>
                <a:cs typeface="Arial"/>
              </a:rPr>
              <a:t>       Team City (</a:t>
            </a:r>
            <a:r>
              <a:rPr lang="en-US" sz="2400" dirty="0" err="1" smtClean="0">
                <a:latin typeface="Arial"/>
                <a:cs typeface="Arial"/>
              </a:rPr>
              <a:t>JetBrains</a:t>
            </a:r>
            <a:r>
              <a:rPr lang="en-US" sz="2400" dirty="0" smtClean="0">
                <a:latin typeface="Arial"/>
                <a:cs typeface="Arial"/>
              </a:rPr>
              <a:t>)</a:t>
            </a:r>
          </a:p>
          <a:p>
            <a:pPr>
              <a:buFont typeface="Arial" charset="0"/>
              <a:buChar char="•"/>
            </a:pPr>
            <a:r>
              <a:rPr lang="en-US" sz="2400" dirty="0" smtClean="0">
                <a:latin typeface="Arial"/>
                <a:cs typeface="Arial"/>
              </a:rPr>
              <a:t>       Bamboo (</a:t>
            </a:r>
            <a:r>
              <a:rPr lang="en-US" sz="2400" dirty="0" err="1" smtClean="0">
                <a:latin typeface="Arial"/>
                <a:cs typeface="Arial"/>
              </a:rPr>
              <a:t>Atlassian</a:t>
            </a:r>
            <a:r>
              <a:rPr lang="en-US" sz="2400" dirty="0" smtClean="0">
                <a:latin typeface="Arial"/>
                <a:cs typeface="Arial"/>
              </a:rPr>
              <a:t>)</a:t>
            </a:r>
          </a:p>
          <a:p>
            <a:pPr>
              <a:buFont typeface="Arial" charset="0"/>
              <a:buChar char="•"/>
            </a:pPr>
            <a:r>
              <a:rPr lang="en-US" sz="2400" dirty="0" smtClean="0">
                <a:latin typeface="Arial"/>
                <a:cs typeface="Arial"/>
              </a:rPr>
              <a:t>       </a:t>
            </a:r>
            <a:r>
              <a:rPr lang="en-US" sz="2400" dirty="0" err="1" smtClean="0">
                <a:latin typeface="Arial"/>
                <a:cs typeface="Arial"/>
              </a:rPr>
              <a:t>CruiseControl</a:t>
            </a:r>
            <a:r>
              <a:rPr lang="en-US" sz="2400" dirty="0" smtClean="0">
                <a:latin typeface="Arial"/>
                <a:cs typeface="Arial"/>
              </a:rPr>
              <a:t> / CruiseControl.NET (open source)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42" y="2072420"/>
            <a:ext cx="474261" cy="39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13" y="1622072"/>
            <a:ext cx="339092" cy="469230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42" y="2478381"/>
            <a:ext cx="483314" cy="495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31" y="2951938"/>
            <a:ext cx="3619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39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Appendix 2: Other Source Control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Subversion (SVN)</a:t>
            </a:r>
          </a:p>
          <a:p>
            <a:pPr>
              <a:buFont typeface="Arial" charset="0"/>
              <a:buChar char="•"/>
            </a:pPr>
            <a:r>
              <a:rPr lang="en-US" dirty="0" err="1">
                <a:latin typeface="Arial"/>
                <a:cs typeface="Arial"/>
              </a:rPr>
              <a:t>Git</a:t>
            </a:r>
            <a:endParaRPr lang="en-US" dirty="0">
              <a:latin typeface="Arial"/>
              <a:cs typeface="Arial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Team Foundation Server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Mercurial (Hg)</a:t>
            </a:r>
          </a:p>
          <a:p>
            <a:pPr>
              <a:buFont typeface="Arial" charset="0"/>
              <a:buChar char="•"/>
            </a:pPr>
            <a:r>
              <a:rPr lang="en-US" dirty="0" err="1">
                <a:latin typeface="Arial"/>
                <a:cs typeface="Arial"/>
              </a:rPr>
              <a:t>AccuRev</a:t>
            </a:r>
            <a:endParaRPr lang="en-US" dirty="0">
              <a:latin typeface="Arial"/>
              <a:cs typeface="Arial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Surround SCM</a:t>
            </a:r>
          </a:p>
        </p:txBody>
      </p:sp>
    </p:spTree>
    <p:extLst>
      <p:ext uri="{BB962C8B-B14F-4D97-AF65-F5344CB8AC3E}">
        <p14:creationId xmlns:p14="http://schemas.microsoft.com/office/powerpoint/2010/main" val="3693239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0" dirty="0">
                <a:latin typeface="Cachet Pro Medium" panose="020B0606030504020203" pitchFamily="34" charset="0"/>
                <a:cs typeface="Cachet Pro Bold"/>
              </a:rPr>
              <a:t>While you’re </a:t>
            </a:r>
            <a:r>
              <a:rPr lang="en-US" sz="4000" b="0" dirty="0" smtClean="0">
                <a:latin typeface="Cachet Pro Medium" panose="020B0606030504020203" pitchFamily="34" charset="0"/>
                <a:cs typeface="Cachet Pro Bold"/>
              </a:rPr>
              <a:t>waiting, go on Twitter</a:t>
            </a:r>
            <a:endParaRPr lang="en-GB" sz="4000" b="0" dirty="0">
              <a:latin typeface="Cachet Pro Bold"/>
              <a:cs typeface="Cachet Pro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4396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dirty="0" smtClean="0">
                <a:latin typeface="Cachet Pro Book"/>
                <a:cs typeface="Cachet Pro Book"/>
              </a:rPr>
              <a:t>Tweet us at </a:t>
            </a:r>
            <a:r>
              <a:rPr lang="en-GB" sz="3600" dirty="0" smtClean="0">
                <a:solidFill>
                  <a:srgbClr val="C00000"/>
                </a:solidFill>
                <a:latin typeface="Cachet Pro Book"/>
                <a:cs typeface="Cachet Pro Book"/>
              </a:rPr>
              <a:t>@redgate #sqlinthecity </a:t>
            </a:r>
            <a:r>
              <a:rPr lang="en-GB" sz="3600" dirty="0" smtClean="0">
                <a:latin typeface="Cachet Pro Book"/>
                <a:cs typeface="Cachet Pro Book"/>
              </a:rPr>
              <a:t>and let us know how you’re enjoying the event</a:t>
            </a:r>
            <a:r>
              <a:rPr lang="en-US" sz="3600" dirty="0" smtClean="0">
                <a:latin typeface="Cachet Pro Book" pitchFamily="34" charset="0"/>
              </a:rPr>
              <a:t>, </a:t>
            </a:r>
            <a:r>
              <a:rPr lang="en-US" sz="3600" dirty="0">
                <a:latin typeface="Cachet Pro Book" pitchFamily="34" charset="0"/>
              </a:rPr>
              <a:t>speakers, sessions, </a:t>
            </a:r>
            <a:endParaRPr lang="en-US" sz="3600" dirty="0" smtClean="0">
              <a:latin typeface="Cachet Pro Book" pitchFamily="34" charset="0"/>
            </a:endParaRPr>
          </a:p>
          <a:p>
            <a:pPr marL="0" indent="0" algn="ctr">
              <a:buNone/>
            </a:pPr>
            <a:r>
              <a:rPr lang="en-US" sz="3600" dirty="0" smtClean="0">
                <a:latin typeface="Cachet Pro Book" pitchFamily="34" charset="0"/>
              </a:rPr>
              <a:t>food</a:t>
            </a:r>
            <a:r>
              <a:rPr lang="en-US" sz="3600" dirty="0">
                <a:latin typeface="Cachet Pro Book" pitchFamily="34" charset="0"/>
              </a:rPr>
              <a:t>, demos and </a:t>
            </a:r>
            <a:r>
              <a:rPr lang="en-US" sz="3600" dirty="0" smtClean="0">
                <a:latin typeface="Cachet Pro Book" pitchFamily="34" charset="0"/>
              </a:rPr>
              <a:t>more</a:t>
            </a:r>
          </a:p>
          <a:p>
            <a:pPr marL="0" indent="0" algn="ctr">
              <a:buNone/>
            </a:pPr>
            <a:r>
              <a:rPr lang="en-US" sz="3600" dirty="0">
                <a:latin typeface="Cachet Pro Book" pitchFamily="34" charset="0"/>
              </a:rPr>
              <a:t/>
            </a:r>
            <a:br>
              <a:rPr lang="en-US" sz="3600" dirty="0">
                <a:latin typeface="Cachet Pro Book" pitchFamily="34" charset="0"/>
              </a:rPr>
            </a:br>
            <a:r>
              <a:rPr lang="en-US" sz="4500" dirty="0" smtClean="0">
                <a:latin typeface="Cachet Pro Book" pitchFamily="34" charset="0"/>
              </a:rPr>
              <a:t>@redgate | </a:t>
            </a:r>
            <a:r>
              <a:rPr lang="en-US" sz="4500" dirty="0">
                <a:latin typeface="Cachet Pro Book" pitchFamily="34" charset="0"/>
              </a:rPr>
              <a:t>#</a:t>
            </a:r>
            <a:r>
              <a:rPr lang="en-US" sz="4500" dirty="0" smtClean="0">
                <a:latin typeface="Cachet Pro Book" pitchFamily="34" charset="0"/>
              </a:rPr>
              <a:t>sqlinthecity</a:t>
            </a:r>
            <a:endParaRPr lang="en-GB" sz="4500" dirty="0">
              <a:latin typeface="Cachet Pro Book"/>
              <a:cs typeface="Cachet Pro Book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7611806" y="157880"/>
            <a:ext cx="1360129" cy="409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C00000"/>
                </a:solidFill>
                <a:latin typeface="Cachet Pro Book"/>
                <a:cs typeface="Cachet Pro Book"/>
              </a:rPr>
              <a:t>#</a:t>
            </a:r>
            <a:r>
              <a:rPr lang="en-US" sz="1600" dirty="0" err="1" smtClean="0">
                <a:solidFill>
                  <a:srgbClr val="C00000"/>
                </a:solidFill>
                <a:latin typeface="Cachet Pro Book"/>
                <a:cs typeface="Cachet Pro Book"/>
              </a:rPr>
              <a:t>sqlinthecity</a:t>
            </a:r>
            <a:endParaRPr lang="en-US" sz="1600" dirty="0">
              <a:solidFill>
                <a:srgbClr val="C00000"/>
              </a:solidFill>
              <a:latin typeface="Cachet Pro Book"/>
              <a:cs typeface="Cachet Pro Book"/>
            </a:endParaRPr>
          </a:p>
        </p:txBody>
      </p:sp>
    </p:spTree>
    <p:extLst>
      <p:ext uri="{BB962C8B-B14F-4D97-AF65-F5344CB8AC3E}">
        <p14:creationId xmlns:p14="http://schemas.microsoft.com/office/powerpoint/2010/main" val="216317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/ Contact Info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758739"/>
            <a:ext cx="8229600" cy="4393870"/>
          </a:xfrm>
        </p:spPr>
        <p:txBody>
          <a:bodyPr>
            <a:normAutofit/>
          </a:bodyPr>
          <a:lstStyle/>
          <a:p>
            <a:r>
              <a:rPr lang="en-US" dirty="0" smtClean="0"/>
              <a:t>       </a:t>
            </a:r>
            <a:r>
              <a:rPr lang="en-US" dirty="0" smtClean="0">
                <a:hlinkClick r:id="rId2"/>
              </a:rPr>
              <a:t>ehwang@practicefusion.com</a:t>
            </a:r>
            <a:endParaRPr lang="en-US" dirty="0" smtClean="0"/>
          </a:p>
          <a:p>
            <a:r>
              <a:rPr lang="en-US" dirty="0" smtClean="0"/>
              <a:t>       @</a:t>
            </a:r>
            <a:r>
              <a:rPr lang="en-US" dirty="0" err="1" smtClean="0"/>
              <a:t>ernestedcode</a:t>
            </a:r>
            <a:endParaRPr lang="en-US" dirty="0" smtClean="0"/>
          </a:p>
          <a:p>
            <a:r>
              <a:rPr lang="en-US" dirty="0" smtClean="0"/>
              <a:t>      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github.com/CF9/Databases.RGDemo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     </a:t>
            </a:r>
            <a:r>
              <a:rPr lang="en-US" b="1" i="1" dirty="0" smtClean="0">
                <a:solidFill>
                  <a:srgbClr val="FF0000"/>
                </a:solidFill>
              </a:rPr>
              <a:t>Practice Fusion </a:t>
            </a:r>
            <a:r>
              <a:rPr lang="en-US" b="1" i="1" dirty="0">
                <a:solidFill>
                  <a:srgbClr val="FF0000"/>
                </a:solidFill>
              </a:rPr>
              <a:t>is </a:t>
            </a:r>
            <a:r>
              <a:rPr lang="en-US" b="1" i="1" dirty="0" smtClean="0">
                <a:solidFill>
                  <a:srgbClr val="FF0000"/>
                </a:solidFill>
              </a:rPr>
              <a:t>Hiring </a:t>
            </a:r>
            <a:r>
              <a:rPr lang="en-US" dirty="0" smtClean="0"/>
              <a:t>(email me)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dirty="0" smtClean="0">
                <a:hlinkClick r:id="rId4"/>
              </a:rPr>
              <a:t>http://practicefusion.com/careers/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       facebook.com/</a:t>
            </a:r>
            <a:r>
              <a:rPr lang="en-US" dirty="0" err="1" smtClean="0"/>
              <a:t>practicefusion</a:t>
            </a:r>
            <a:endParaRPr lang="en-US" dirty="0" smtClean="0"/>
          </a:p>
          <a:p>
            <a:r>
              <a:rPr lang="en-US" dirty="0" smtClean="0"/>
              <a:t>       @</a:t>
            </a:r>
            <a:r>
              <a:rPr lang="en-US" dirty="0" err="1" smtClean="0"/>
              <a:t>practicefusion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83" y="2309436"/>
            <a:ext cx="431826" cy="4318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21" y="4772098"/>
            <a:ext cx="430480" cy="430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21" y="5298672"/>
            <a:ext cx="431826" cy="4318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82" y="1794364"/>
            <a:ext cx="418605" cy="4186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75" y="3868731"/>
            <a:ext cx="431826" cy="431826"/>
          </a:xfrm>
          <a:prstGeom prst="rect">
            <a:avLst/>
          </a:prstGeom>
        </p:spPr>
      </p:pic>
      <p:pic>
        <p:nvPicPr>
          <p:cNvPr id="11" name="Picture 2" descr="C:\Users\ehwang\Google Drive\Images\Red Gate Presentation Images\Octocat_1550x155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21" y="2801151"/>
            <a:ext cx="482495" cy="48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051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idx="4294967295"/>
          </p:nvPr>
        </p:nvSpPr>
        <p:spPr>
          <a:xfrm>
            <a:off x="408284" y="2320118"/>
            <a:ext cx="8229600" cy="855261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dirty="0" smtClean="0">
                <a:latin typeface="Cachet Pro Book" charset="0"/>
                <a:cs typeface="Arial" charset="0"/>
              </a:rPr>
              <a:t/>
            </a:r>
            <a:br>
              <a:rPr lang="en-US" dirty="0" smtClean="0">
                <a:latin typeface="Cachet Pro Book" charset="0"/>
                <a:cs typeface="Arial" charset="0"/>
              </a:rPr>
            </a:br>
            <a:r>
              <a:rPr lang="en-US" dirty="0" smtClean="0">
                <a:latin typeface="Cachet Pro Book" charset="0"/>
                <a:cs typeface="Arial" charset="0"/>
              </a:rPr>
              <a:t/>
            </a:r>
            <a:br>
              <a:rPr lang="en-US" dirty="0" smtClean="0">
                <a:latin typeface="Cachet Pro Book" charset="0"/>
                <a:cs typeface="Arial" charset="0"/>
              </a:rPr>
            </a:br>
            <a:r>
              <a:rPr lang="en-US" b="0" dirty="0" smtClean="0">
                <a:solidFill>
                  <a:schemeClr val="tx1"/>
                </a:solidFill>
                <a:latin typeface="Cachet Pro Medium" panose="020B0606030504020203" pitchFamily="34" charset="0"/>
                <a:cs typeface="Arial" charset="0"/>
              </a:rPr>
              <a:t>Be sure to note down/tweet your questions to ask the speaker during the Q&amp;A at the end of the session</a:t>
            </a:r>
            <a:endParaRPr lang="en-US" b="0" dirty="0">
              <a:solidFill>
                <a:schemeClr val="tx1"/>
              </a:solidFill>
              <a:latin typeface="Cachet Pro Medium" panose="020B0606030504020203" pitchFamily="34" charset="0"/>
              <a:cs typeface="Arial" charset="0"/>
            </a:endParaRPr>
          </a:p>
        </p:txBody>
      </p:sp>
      <p:pic>
        <p:nvPicPr>
          <p:cNvPr id="9" name="Picture 8" descr="SITC_Ballo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488" y="5387904"/>
            <a:ext cx="6337931" cy="1652151"/>
          </a:xfrm>
          <a:prstGeom prst="rect">
            <a:avLst/>
          </a:prstGeom>
        </p:spPr>
      </p:pic>
      <p:sp>
        <p:nvSpPr>
          <p:cNvPr id="5" name="Subtitle 4"/>
          <p:cNvSpPr txBox="1">
            <a:spLocks/>
          </p:cNvSpPr>
          <p:nvPr/>
        </p:nvSpPr>
        <p:spPr>
          <a:xfrm>
            <a:off x="7611806" y="157880"/>
            <a:ext cx="1360129" cy="409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C00000"/>
                </a:solidFill>
                <a:latin typeface="Cachet Pro Book"/>
                <a:cs typeface="Cachet Pro Book"/>
              </a:rPr>
              <a:t>#</a:t>
            </a:r>
            <a:r>
              <a:rPr lang="en-US" sz="1600" dirty="0" err="1" smtClean="0">
                <a:solidFill>
                  <a:srgbClr val="C00000"/>
                </a:solidFill>
                <a:latin typeface="Cachet Pro Book"/>
                <a:cs typeface="Cachet Pro Book"/>
              </a:rPr>
              <a:t>sqlinthecity</a:t>
            </a:r>
            <a:endParaRPr lang="en-US" sz="1600" dirty="0">
              <a:solidFill>
                <a:srgbClr val="C00000"/>
              </a:solidFill>
              <a:latin typeface="Cachet Pro Book"/>
              <a:cs typeface="Cachet Pro Book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7421" y="274638"/>
            <a:ext cx="8734567" cy="1143000"/>
          </a:xfrm>
        </p:spPr>
        <p:txBody>
          <a:bodyPr>
            <a:normAutofit/>
          </a:bodyPr>
          <a:lstStyle/>
          <a:p>
            <a:r>
              <a:rPr lang="en-US" sz="4000" b="0" dirty="0">
                <a:latin typeface="Cachet Pro Medium" panose="020B0606030504020203" pitchFamily="34" charset="0"/>
                <a:cs typeface="Arial" charset="0"/>
              </a:rPr>
              <a:t>Enjoy the session</a:t>
            </a:r>
            <a:endParaRPr lang="en-GB" b="0" dirty="0">
              <a:latin typeface="Cachet Pro Medium" panose="020B06060305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99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21" y="274638"/>
            <a:ext cx="8734567" cy="1143000"/>
          </a:xfrm>
        </p:spPr>
        <p:txBody>
          <a:bodyPr>
            <a:normAutofit fontScale="90000"/>
          </a:bodyPr>
          <a:lstStyle/>
          <a:p>
            <a:r>
              <a:rPr lang="en-GB" b="0" dirty="0" smtClean="0">
                <a:latin typeface="Cachet Pro Medium" panose="020B0606030504020203" pitchFamily="34" charset="0"/>
              </a:rPr>
              <a:t>Once you’ve viewed today’s sessions, please complete the online feedback form</a:t>
            </a:r>
            <a:endParaRPr lang="en-GB" b="0" dirty="0">
              <a:latin typeface="Cachet Pro Medium" panose="020B0606030504020203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68" y="2727530"/>
            <a:ext cx="2499561" cy="2499561"/>
          </a:xfrm>
        </p:spPr>
      </p:pic>
      <p:sp>
        <p:nvSpPr>
          <p:cNvPr id="5" name="Rectangle 4"/>
          <p:cNvSpPr/>
          <p:nvPr/>
        </p:nvSpPr>
        <p:spPr>
          <a:xfrm>
            <a:off x="457199" y="1895018"/>
            <a:ext cx="610737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GB" sz="2800" u="sng" dirty="0" smtClean="0">
                <a:solidFill>
                  <a:srgbClr val="0563C1"/>
                </a:solidFill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www.red-gate.com/sitc13-feedback</a:t>
            </a:r>
            <a:r>
              <a:rPr lang="en-GB" sz="2800" dirty="0" smtClean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0"/>
              </a:spcAft>
            </a:pPr>
            <a:endParaRPr lang="en-GB" sz="2800" dirty="0" smtClean="0">
              <a:latin typeface="Cachet Pro Book" panose="020B05060305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2800" dirty="0" smtClean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return you can:</a:t>
            </a:r>
          </a:p>
          <a:p>
            <a:pPr marL="457200" indent="-457200">
              <a:spcAft>
                <a:spcPts val="0"/>
              </a:spcAft>
              <a:buFontTx/>
              <a:buChar char="-"/>
            </a:pPr>
            <a:r>
              <a:rPr lang="en-GB" sz="2800" dirty="0" smtClean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Collect </a:t>
            </a:r>
            <a:r>
              <a:rPr lang="en-GB" sz="2800" dirty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Red Gate book </a:t>
            </a:r>
            <a:r>
              <a:rPr lang="en-GB" sz="2800" dirty="0" smtClean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your choice from 5PM </a:t>
            </a:r>
          </a:p>
          <a:p>
            <a:pPr marL="457200" indent="-457200">
              <a:spcAft>
                <a:spcPts val="0"/>
              </a:spcAft>
              <a:buFontTx/>
              <a:buChar char="-"/>
            </a:pPr>
            <a:r>
              <a:rPr lang="en-GB" sz="2800" dirty="0" smtClean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 a chance to win </a:t>
            </a:r>
            <a:r>
              <a:rPr lang="en-GB" sz="2800" dirty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GB" sz="2800" dirty="0" smtClean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Conference </a:t>
            </a:r>
            <a:r>
              <a:rPr lang="en-GB" sz="2800" dirty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 to SQL Server LIVE! </a:t>
            </a:r>
            <a:r>
              <a:rPr lang="en-GB" sz="2800" dirty="0" smtClean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2013, which will be </a:t>
            </a:r>
            <a:r>
              <a:rPr lang="en-GB" sz="2800" dirty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drawn at </a:t>
            </a:r>
            <a:r>
              <a:rPr lang="en-GB" sz="2800" dirty="0" smtClean="0">
                <a:latin typeface="Cachet Pro Book" panose="020B05060305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5.15PM</a:t>
            </a:r>
            <a:endParaRPr lang="en-GB" sz="2800" dirty="0">
              <a:effectLst/>
              <a:latin typeface="Cachet Pro Book" panose="020B05060305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7611806" y="157880"/>
            <a:ext cx="1360129" cy="409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C00000"/>
                </a:solidFill>
                <a:latin typeface="Cachet Pro Book"/>
                <a:cs typeface="Cachet Pro Book"/>
              </a:rPr>
              <a:t>#</a:t>
            </a:r>
            <a:r>
              <a:rPr lang="en-US" sz="1600" dirty="0" err="1" smtClean="0">
                <a:solidFill>
                  <a:srgbClr val="C00000"/>
                </a:solidFill>
                <a:latin typeface="Cachet Pro Book"/>
                <a:cs typeface="Cachet Pro Book"/>
              </a:rPr>
              <a:t>sqlinthecity</a:t>
            </a:r>
            <a:endParaRPr lang="en-US" sz="1600" dirty="0">
              <a:solidFill>
                <a:srgbClr val="C00000"/>
              </a:solidFill>
              <a:latin typeface="Cachet Pro Book"/>
              <a:cs typeface="Cachet Pro Book"/>
            </a:endParaRPr>
          </a:p>
        </p:txBody>
      </p:sp>
    </p:spTree>
    <p:extLst>
      <p:ext uri="{BB962C8B-B14F-4D97-AF65-F5344CB8AC3E}">
        <p14:creationId xmlns:p14="http://schemas.microsoft.com/office/powerpoint/2010/main" val="243626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ehwang\Documents\PF\Images\_PF Logos\PFLogo_400x400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735" y="3863181"/>
            <a:ext cx="2668788" cy="266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dirty="0" smtClean="0">
                <a:latin typeface="Cachet Pro Medium" panose="020B0606030504020203" pitchFamily="34" charset="0"/>
                <a:cs typeface="Arial" charset="0"/>
              </a:rPr>
              <a:t>Practice Fusion is Hiring!</a:t>
            </a:r>
            <a:endParaRPr lang="en-GB" b="0" dirty="0">
              <a:latin typeface="Cachet Pro Medium" panose="020B06060305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achet Pro Medium" panose="020B0606030504020203" pitchFamily="34" charset="0"/>
                <a:cs typeface="Arial" charset="0"/>
              </a:rPr>
              <a:t>Stop Playing Games.  Start Saving Lives.</a:t>
            </a:r>
          </a:p>
          <a:p>
            <a:pPr marL="0" indent="0">
              <a:buNone/>
            </a:pPr>
            <a:endParaRPr lang="en-US" dirty="0" smtClean="0">
              <a:latin typeface="Cachet Pro Medium" panose="020B0606030504020203" pitchFamily="34" charset="0"/>
              <a:cs typeface="Arial" charset="0"/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chemeClr val="bg1">
                    <a:lumMod val="50000"/>
                  </a:schemeClr>
                </a:solidFill>
                <a:latin typeface="Cachet Pro Medium" panose="020B0606030504020203" pitchFamily="34" charset="0"/>
                <a:cs typeface="Arial" charset="0"/>
              </a:rPr>
              <a:t>SQL Server, C#, WCF, ASP.net MVC, Ruby on Rails, Ember.js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Cachet Pro Medium" panose="020B0606030504020203" pitchFamily="34" charset="0"/>
              <a:cs typeface="Arial" charset="0"/>
            </a:endParaRPr>
          </a:p>
          <a:p>
            <a:pPr marL="0" indent="0">
              <a:buNone/>
            </a:pPr>
            <a:endParaRPr lang="en-US" dirty="0">
              <a:latin typeface="Cachet Pro Medium" panose="020B0606030504020203" pitchFamily="34" charset="0"/>
              <a:cs typeface="Arial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achet Pro Medium" panose="020B0606030504020203" pitchFamily="34" charset="0"/>
                <a:cs typeface="Arial" charset="0"/>
              </a:rPr>
              <a:t>Positions available in </a:t>
            </a:r>
            <a:r>
              <a:rPr lang="en-US" sz="2400" b="1" dirty="0" smtClean="0">
                <a:latin typeface="Cachet Pro Medium" panose="020B0606030504020203" pitchFamily="34" charset="0"/>
                <a:cs typeface="Arial" charset="0"/>
              </a:rPr>
              <a:t>San Francisco</a:t>
            </a:r>
            <a:r>
              <a:rPr lang="en-US" sz="2400" dirty="0" smtClean="0">
                <a:latin typeface="Cachet Pro Medium" panose="020B0606030504020203" pitchFamily="34" charset="0"/>
                <a:cs typeface="Arial" charset="0"/>
              </a:rPr>
              <a:t>, </a:t>
            </a:r>
            <a:r>
              <a:rPr lang="en-US" sz="2400" b="1" dirty="0" smtClean="0">
                <a:latin typeface="Cachet Pro Medium" panose="020B0606030504020203" pitchFamily="34" charset="0"/>
                <a:cs typeface="Arial" charset="0"/>
              </a:rPr>
              <a:t>Palo Alto </a:t>
            </a:r>
            <a:r>
              <a:rPr lang="en-US" sz="2400" dirty="0" smtClean="0">
                <a:latin typeface="Cachet Pro Medium" panose="020B0606030504020203" pitchFamily="34" charset="0"/>
                <a:cs typeface="Arial" charset="0"/>
              </a:rPr>
              <a:t>and </a:t>
            </a:r>
            <a:r>
              <a:rPr lang="en-US" sz="2400" b="1" dirty="0" smtClean="0">
                <a:latin typeface="Cachet Pro Medium" panose="020B0606030504020203" pitchFamily="34" charset="0"/>
                <a:cs typeface="Arial" charset="0"/>
              </a:rPr>
              <a:t>Seattle</a:t>
            </a:r>
            <a:r>
              <a:rPr lang="en-US" sz="2400" dirty="0" smtClean="0">
                <a:latin typeface="Cachet Pro Medium" panose="020B0606030504020203" pitchFamily="34" charset="0"/>
                <a:cs typeface="Arial" charset="0"/>
              </a:rPr>
              <a:t>.</a:t>
            </a:r>
          </a:p>
          <a:p>
            <a:pPr marL="0" indent="0">
              <a:buNone/>
            </a:pPr>
            <a:endParaRPr lang="en-US" sz="1800" dirty="0">
              <a:latin typeface="Cachet Pro Medium" panose="020B0606030504020203" pitchFamily="34" charset="0"/>
              <a:cs typeface="Arial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achet Pro Medium" panose="020B0606030504020203" pitchFamily="34" charset="0"/>
                <a:cs typeface="Arial" charset="0"/>
                <a:hlinkClick r:id="rId4"/>
              </a:rPr>
              <a:t>http://practicefusion.com/careers/</a:t>
            </a:r>
            <a:endParaRPr lang="en-US" sz="1800" dirty="0" smtClean="0">
              <a:latin typeface="Cachet Pro Medium" panose="020B0606030504020203" pitchFamily="34" charset="0"/>
              <a:cs typeface="Arial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253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hwang\Documents\PF\Images\_PF Logos\PFLogo_400x400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358" y="3876099"/>
            <a:ext cx="2668788" cy="266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Ernest Hwang, Principal Software Engineer</a:t>
            </a:r>
            <a:br>
              <a:rPr lang="en-GB" dirty="0"/>
            </a:br>
            <a:r>
              <a:rPr lang="en-GB" dirty="0"/>
              <a:t>at Practice Fusion in San Francisco  </a:t>
            </a:r>
            <a:r>
              <a:rPr lang="en-GB" i="1" dirty="0">
                <a:solidFill>
                  <a:srgbClr val="C00000"/>
                </a:solidFill>
              </a:rPr>
              <a:t>(We’re Hiring!)</a:t>
            </a:r>
          </a:p>
          <a:p>
            <a:r>
              <a:rPr lang="en-GB" dirty="0"/>
              <a:t>C</a:t>
            </a:r>
            <a:r>
              <a:rPr lang="en-GB" dirty="0" smtClean="0"/>
              <a:t>#, </a:t>
            </a:r>
            <a:r>
              <a:rPr lang="en-GB" dirty="0"/>
              <a:t>.</a:t>
            </a:r>
            <a:r>
              <a:rPr lang="en-GB" dirty="0" smtClean="0"/>
              <a:t>NET Developer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since 2001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dirty="0" smtClean="0"/>
              <a:t>SQL </a:t>
            </a:r>
            <a:r>
              <a:rPr lang="en-GB" dirty="0"/>
              <a:t>Server </a:t>
            </a:r>
            <a:r>
              <a:rPr lang="en-GB" dirty="0" smtClean="0"/>
              <a:t>Developer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since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1999 (SQL Server 6.x)</a:t>
            </a:r>
          </a:p>
          <a:p>
            <a:r>
              <a:rPr lang="en-GB" dirty="0"/>
              <a:t>Using </a:t>
            </a:r>
            <a:r>
              <a:rPr lang="en-GB" b="1" dirty="0">
                <a:solidFill>
                  <a:srgbClr val="C00000"/>
                </a:solidFill>
              </a:rPr>
              <a:t>Red Gate </a:t>
            </a:r>
            <a:r>
              <a:rPr lang="en-GB" dirty="0"/>
              <a:t>for Continuous Integration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since June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2011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18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Practice Fusion</a:t>
            </a:r>
            <a:endParaRPr lang="en-US" dirty="0"/>
          </a:p>
        </p:txBody>
      </p:sp>
      <p:pic>
        <p:nvPicPr>
          <p:cNvPr id="2050" name="Picture 2" descr="http://i.imgur.com/0MeOlD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429" y="1567267"/>
            <a:ext cx="5555268" cy="4166451"/>
          </a:xfrm>
          <a:prstGeom prst="rect">
            <a:avLst/>
          </a:prstGeom>
          <a:noFill/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84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am I here?</a:t>
            </a:r>
            <a:endParaRPr lang="en-US" dirty="0"/>
          </a:p>
        </p:txBody>
      </p:sp>
      <p:pic>
        <p:nvPicPr>
          <p:cNvPr id="1026" name="Picture 2" descr="http://i1.wp.com/venturebeat.files.wordpress.com/2013/07/success-kid-meme.jpg?fit=1600%2C16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55" y="1417638"/>
            <a:ext cx="6569090" cy="4372708"/>
          </a:xfrm>
          <a:prstGeom prst="rect">
            <a:avLst/>
          </a:prstGeom>
          <a:noFill/>
          <a:effectLst>
            <a:outerShdw blurRad="1143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09806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1793</TotalTime>
  <Words>895</Words>
  <Application>Microsoft Office PowerPoint</Application>
  <PresentationFormat>On-screen Show (4:3)</PresentationFormat>
  <Paragraphs>165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Cachet Pro Bold</vt:lpstr>
      <vt:lpstr>Cachet Pro Book</vt:lpstr>
      <vt:lpstr>Cachet Pro Medium</vt:lpstr>
      <vt:lpstr>Calibri</vt:lpstr>
      <vt:lpstr>Times New Roman</vt:lpstr>
      <vt:lpstr>Default Theme</vt:lpstr>
      <vt:lpstr>Database Build and Release will get started soon</vt:lpstr>
      <vt:lpstr>While you’re waiting, check out SQL Prompt</vt:lpstr>
      <vt:lpstr>While you’re waiting, go on Twitter</vt:lpstr>
      <vt:lpstr>  Be sure to note down/tweet your questions to ask the speaker during the Q&amp;A at the end of the session</vt:lpstr>
      <vt:lpstr>Once you’ve viewed today’s sessions, please complete the online feedback form</vt:lpstr>
      <vt:lpstr>Practice Fusion is Hiring!</vt:lpstr>
      <vt:lpstr>Who am I?</vt:lpstr>
      <vt:lpstr>About Practice Fusion</vt:lpstr>
      <vt:lpstr>Why am I here?</vt:lpstr>
      <vt:lpstr>What is this?</vt:lpstr>
      <vt:lpstr>Prerequisites</vt:lpstr>
      <vt:lpstr>What software is used?</vt:lpstr>
      <vt:lpstr>What is SQL Source Control</vt:lpstr>
      <vt:lpstr>What is SQL Source Control?</vt:lpstr>
      <vt:lpstr>Demo Environment</vt:lpstr>
      <vt:lpstr>Commiting Changes to Source Control</vt:lpstr>
      <vt:lpstr>How does Continuous Integration fit in?</vt:lpstr>
      <vt:lpstr>I’M THE ONE WHO DROPS TABLES! (demo)</vt:lpstr>
      <vt:lpstr>Deploying Changes to Different Environments</vt:lpstr>
      <vt:lpstr>Deploying to Dev / QA</vt:lpstr>
      <vt:lpstr>Creating a Database “Version”</vt:lpstr>
      <vt:lpstr>Versioning your Database</vt:lpstr>
      <vt:lpstr>Unit Testing with tSQLt  and SQL Test</vt:lpstr>
      <vt:lpstr>Unit Testing with tSQLt / SQL Test</vt:lpstr>
      <vt:lpstr>Migrations</vt:lpstr>
      <vt:lpstr>Springer’s Final Thought</vt:lpstr>
      <vt:lpstr>Considerations</vt:lpstr>
      <vt:lpstr>Appendix 1: Other CI Servers</vt:lpstr>
      <vt:lpstr>Appendix 2: Other Source Control Systems</vt:lpstr>
      <vt:lpstr>Links / Contact Info</vt:lpstr>
    </vt:vector>
  </TitlesOfParts>
  <Company>Red Gate Software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Matthew Tye</dc:creator>
  <cp:lastModifiedBy>Ernest Hwang</cp:lastModifiedBy>
  <cp:revision>101</cp:revision>
  <dcterms:created xsi:type="dcterms:W3CDTF">2011-06-22T09:06:31Z</dcterms:created>
  <dcterms:modified xsi:type="dcterms:W3CDTF">2013-10-09T07:19:35Z</dcterms:modified>
</cp:coreProperties>
</file>